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1DACCE7-ED3F-4E14-A1BA-62C13A9371EC}"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1DACCE7-ED3F-4E14-A1BA-62C13A9371EC}"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1DACCE7-ED3F-4E14-A1BA-62C13A9371EC}"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1DACCE7-ED3F-4E14-A1BA-62C13A9371EC}"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DACCE7-ED3F-4E14-A1BA-62C13A9371EC}" type="datetimeFigureOut">
              <a:rPr lang="en-US" smtClean="0"/>
              <a:t>1/18/2023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21DACCE7-ED3F-4E14-A1BA-62C13A9371EC}"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21DACCE7-ED3F-4E14-A1BA-62C13A9371EC}" type="datetimeFigureOut">
              <a:rPr lang="en-US" smtClean="0"/>
              <a:t>1/18/2023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1DACCE7-ED3F-4E14-A1BA-62C13A9371EC}" type="datetimeFigureOut">
              <a:rPr lang="en-US" smtClean="0"/>
              <a:t>1/18/2023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ACCE7-ED3F-4E14-A1BA-62C13A9371EC}" type="datetimeFigureOut">
              <a:rPr lang="en-US" smtClean="0"/>
              <a:t>1/18/2023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ACCE7-ED3F-4E14-A1BA-62C13A9371EC}"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DACCE7-ED3F-4E14-A1BA-62C13A9371EC}" type="datetimeFigureOut">
              <a:rPr lang="en-US" smtClean="0"/>
              <a:t>1/18/2023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3F34F0-BBC6-4914-AC60-E3BB6256FB3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ACCE7-ED3F-4E14-A1BA-62C13A9371EC}" type="datetimeFigureOut">
              <a:rPr lang="en-US" smtClean="0"/>
              <a:t>1/18/2023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3F34F0-BBC6-4914-AC60-E3BB6256FB3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ogle.com/search?q=Aim++of+Physical+Education&amp;rlz=1C1CHNY_enIN1033IN1033" TargetMode="External"/><Relationship Id="rId2" Type="http://schemas.openxmlformats.org/officeDocument/2006/relationships/hyperlink" Target="https://cbseeasynotes.com/index.php/2021/06/15/meaning-and-objectives-of-physical-educ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8A52AE-5604-5654-4CA9-19D154096497}"/>
              </a:ext>
            </a:extLst>
          </p:cNvPr>
          <p:cNvSpPr>
            <a:spLocks noGrp="1"/>
          </p:cNvSpPr>
          <p:nvPr>
            <p:ph type="title"/>
          </p:nvPr>
        </p:nvSpPr>
        <p:spPr>
          <a:xfrm>
            <a:off x="628650" y="430925"/>
            <a:ext cx="7886700" cy="6117021"/>
          </a:xfrm>
        </p:spPr>
        <p:txBody>
          <a:bodyPr>
            <a:normAutofit fontScale="90000"/>
          </a:bodyPr>
          <a:lstStyle/>
          <a:p>
            <a:r>
              <a:rPr lang="en-US" dirty="0"/>
              <a:t>KHATRA ADIBASI MAHAVIDYALAYA</a:t>
            </a:r>
            <a:br>
              <a:rPr lang="en-US" dirty="0"/>
            </a:br>
            <a:r>
              <a:rPr lang="en-US" dirty="0"/>
              <a:t/>
            </a:r>
            <a:br>
              <a:rPr lang="en-US" dirty="0"/>
            </a:br>
            <a:r>
              <a:rPr lang="en-US" dirty="0"/>
              <a:t/>
            </a:r>
            <a:br>
              <a:rPr lang="en-US" dirty="0"/>
            </a:br>
            <a:r>
              <a:rPr lang="en-US" sz="2000" b="1" dirty="0">
                <a:solidFill>
                  <a:srgbClr val="C00000"/>
                </a:solidFill>
              </a:rPr>
              <a:t>P.O- Khatra,   Dist.-Bankura,  West Bengal, Pin-722140</a:t>
            </a:r>
            <a:r>
              <a:rPr lang="en-US" sz="2000" b="1" dirty="0"/>
              <a:t/>
            </a:r>
            <a:br>
              <a:rPr lang="en-US" sz="2000" b="1" dirty="0"/>
            </a:br>
            <a:r>
              <a:rPr lang="en-US" sz="2000" b="1" dirty="0"/>
              <a:t/>
            </a:r>
            <a:br>
              <a:rPr lang="en-US" sz="2000" b="1" dirty="0"/>
            </a:br>
            <a:r>
              <a:rPr lang="en-US" sz="2000" b="1" dirty="0"/>
              <a:t>Name of the Teacher- Monojit Mondal</a:t>
            </a:r>
            <a:br>
              <a:rPr lang="en-US" sz="2000" b="1" dirty="0"/>
            </a:br>
            <a:r>
              <a:rPr lang="en-US" sz="1600" dirty="0"/>
              <a:t/>
            </a:r>
            <a:br>
              <a:rPr lang="en-US" sz="1600" dirty="0"/>
            </a:br>
            <a:r>
              <a:rPr lang="en-US" sz="1800" b="1" dirty="0"/>
              <a:t>Class- </a:t>
            </a:r>
            <a:r>
              <a:rPr lang="en-IN" sz="1800" b="1" dirty="0">
                <a:effectLst/>
                <a:latin typeface="Arial" panose="020B0604020202020204" pitchFamily="34" charset="0"/>
              </a:rPr>
              <a:t>B.A. Program in Physical </a:t>
            </a:r>
            <a:r>
              <a:rPr lang="en-IN" sz="1800" b="1" dirty="0" smtClean="0">
                <a:effectLst/>
                <a:latin typeface="Arial" panose="020B0604020202020204" pitchFamily="34" charset="0"/>
              </a:rPr>
              <a:t>Education </a:t>
            </a:r>
            <a:r>
              <a:rPr lang="en-IN" sz="1800" b="1" dirty="0" smtClean="0">
                <a:latin typeface="Arial" panose="020B0604020202020204" pitchFamily="34" charset="0"/>
              </a:rPr>
              <a:t>1</a:t>
            </a:r>
            <a:r>
              <a:rPr lang="en-IN" sz="1800" b="1" baseline="30000" dirty="0" smtClean="0">
                <a:latin typeface="Arial" panose="020B0604020202020204" pitchFamily="34" charset="0"/>
              </a:rPr>
              <a:t>st</a:t>
            </a:r>
            <a:r>
              <a:rPr lang="en-IN" sz="1800" b="1" dirty="0" smtClean="0">
                <a:latin typeface="Arial" panose="020B0604020202020204" pitchFamily="34" charset="0"/>
              </a:rPr>
              <a:t>  </a:t>
            </a:r>
            <a:r>
              <a:rPr lang="en-IN" sz="1800" b="1" dirty="0" smtClean="0">
                <a:effectLst/>
                <a:latin typeface="Arial" panose="020B0604020202020204" pitchFamily="34" charset="0"/>
              </a:rPr>
              <a:t>semester</a:t>
            </a:r>
            <a:r>
              <a:rPr lang="en-IN" sz="1800" b="1" dirty="0">
                <a:effectLst/>
                <a:latin typeface="Arial" panose="020B0604020202020204" pitchFamily="34" charset="0"/>
              </a:rPr>
              <a:t/>
            </a:r>
            <a:br>
              <a:rPr lang="en-IN" sz="1800" b="1" dirty="0">
                <a:effectLst/>
                <a:latin typeface="Arial" panose="020B0604020202020204" pitchFamily="34" charset="0"/>
              </a:rPr>
            </a:br>
            <a:r>
              <a:rPr lang="en-IN" sz="1800" b="1" dirty="0">
                <a:effectLst/>
                <a:latin typeface="Arial" panose="020B0604020202020204" pitchFamily="34" charset="0"/>
              </a:rPr>
              <a:t/>
            </a:r>
            <a:br>
              <a:rPr lang="en-IN" sz="1800" b="1" dirty="0">
                <a:effectLst/>
                <a:latin typeface="Arial" panose="020B0604020202020204" pitchFamily="34" charset="0"/>
              </a:rPr>
            </a:br>
            <a:r>
              <a:rPr lang="en-IN" sz="1800" b="1" dirty="0">
                <a:effectLst/>
                <a:latin typeface="Arial" panose="020B0604020202020204" pitchFamily="34" charset="0"/>
              </a:rPr>
              <a:t>Subject- Physical Education</a:t>
            </a:r>
            <a:br>
              <a:rPr lang="en-IN" sz="1800" b="1" dirty="0">
                <a:effectLst/>
                <a:latin typeface="Arial" panose="020B0604020202020204" pitchFamily="34" charset="0"/>
              </a:rPr>
            </a:br>
            <a:r>
              <a:rPr lang="en-IN" sz="1800" b="1" dirty="0">
                <a:effectLst/>
                <a:latin typeface="Arial" panose="020B0604020202020204" pitchFamily="34" charset="0"/>
              </a:rPr>
              <a:t/>
            </a:r>
            <a:br>
              <a:rPr lang="en-IN" sz="1800" b="1" dirty="0">
                <a:effectLst/>
                <a:latin typeface="Arial" panose="020B0604020202020204" pitchFamily="34" charset="0"/>
              </a:rPr>
            </a:br>
            <a:r>
              <a:rPr lang="en-IN" sz="1800" b="1" dirty="0">
                <a:solidFill>
                  <a:srgbClr val="002060"/>
                </a:solidFill>
                <a:effectLst/>
                <a:latin typeface="Arial" panose="020B0604020202020204" pitchFamily="34" charset="0"/>
              </a:rPr>
              <a:t>Course </a:t>
            </a:r>
            <a:r>
              <a:rPr lang="en-IN" sz="1800" b="1" dirty="0" smtClean="0">
                <a:solidFill>
                  <a:srgbClr val="002060"/>
                </a:solidFill>
                <a:effectLst/>
                <a:latin typeface="Arial" panose="020B0604020202020204" pitchFamily="34" charset="0"/>
              </a:rPr>
              <a:t>: </a:t>
            </a:r>
            <a:r>
              <a:rPr lang="en-IN" sz="2000" b="1" dirty="0"/>
              <a:t>FOUNDATION AND HISTORY OF PHYSICAL</a:t>
            </a:r>
            <a:br>
              <a:rPr lang="en-IN" sz="2000" b="1" dirty="0"/>
            </a:br>
            <a:r>
              <a:rPr lang="en-IN" sz="2000" b="1" dirty="0"/>
              <a:t>EDUCATION</a:t>
            </a:r>
            <a:r>
              <a:rPr lang="en-IN" sz="1800" b="1" dirty="0">
                <a:solidFill>
                  <a:srgbClr val="002060"/>
                </a:solidFill>
                <a:effectLst/>
                <a:latin typeface="Verdana" panose="020B0604030504040204" pitchFamily="34" charset="0"/>
              </a:rPr>
              <a:t/>
            </a:r>
            <a:br>
              <a:rPr lang="en-IN" sz="1800" b="1" dirty="0">
                <a:solidFill>
                  <a:srgbClr val="002060"/>
                </a:solidFill>
                <a:effectLst/>
                <a:latin typeface="Verdana" panose="020B0604030504040204" pitchFamily="34" charset="0"/>
              </a:rPr>
            </a:br>
            <a:r>
              <a:rPr lang="en-IN" sz="1800" b="1" dirty="0">
                <a:effectLst/>
                <a:latin typeface="Verdana" panose="020B0604030504040204" pitchFamily="34" charset="0"/>
              </a:rPr>
              <a:t/>
            </a:r>
            <a:br>
              <a:rPr lang="en-IN" sz="1800" b="1" dirty="0">
                <a:effectLst/>
                <a:latin typeface="Verdana" panose="020B0604030504040204" pitchFamily="34" charset="0"/>
              </a:rPr>
            </a:br>
            <a:r>
              <a:rPr lang="en-IN" sz="1800" b="1" dirty="0" smtClean="0">
                <a:effectLst/>
                <a:latin typeface="Verdana" panose="020B0604030504040204" pitchFamily="34" charset="0"/>
              </a:rPr>
              <a:t>Topic- </a:t>
            </a:r>
            <a:r>
              <a:rPr lang="en-IN" sz="2200" b="1" dirty="0" smtClean="0"/>
              <a:t>Aim </a:t>
            </a:r>
            <a:r>
              <a:rPr lang="en-IN" sz="2200" b="1" dirty="0"/>
              <a:t>and Objectives of Physical Education.</a:t>
            </a:r>
            <a:r>
              <a:rPr lang="en-IN" sz="2200" b="1" dirty="0" smtClean="0">
                <a:effectLst/>
                <a:latin typeface="Verdana" panose="020B0604030504040204" pitchFamily="34" charset="0"/>
              </a:rPr>
              <a:t> </a:t>
            </a:r>
            <a:r>
              <a:rPr lang="en-IN" sz="1800" b="1" dirty="0">
                <a:effectLst/>
                <a:latin typeface="TimesNewRomanPSMT"/>
              </a:rPr>
              <a:t/>
            </a:r>
            <a:br>
              <a:rPr lang="en-IN" sz="1800" b="1" dirty="0">
                <a:effectLst/>
                <a:latin typeface="TimesNewRomanPSMT"/>
              </a:rPr>
            </a:br>
            <a:r>
              <a:rPr lang="en-IN" sz="1800" b="1" dirty="0">
                <a:effectLst/>
                <a:latin typeface="TimesNewRomanPSMT"/>
              </a:rPr>
              <a:t/>
            </a:r>
            <a:br>
              <a:rPr lang="en-IN" sz="1800" b="1" dirty="0">
                <a:effectLst/>
                <a:latin typeface="TimesNewRomanPSMT"/>
              </a:rPr>
            </a:br>
            <a:r>
              <a:rPr lang="en-IN" sz="1800" b="1" dirty="0">
                <a:effectLst/>
                <a:latin typeface="TimesNewRomanPSMT"/>
              </a:rPr>
              <a:t>Session: 2017-18</a:t>
            </a:r>
            <a:r>
              <a:rPr lang="en-IN" sz="800" dirty="0">
                <a:effectLst/>
              </a:rPr>
              <a:t/>
            </a:r>
            <a:br>
              <a:rPr lang="en-IN" sz="800" dirty="0">
                <a:effectLst/>
              </a:rPr>
            </a:br>
            <a:r>
              <a:rPr lang="en-IN" sz="900" dirty="0"/>
              <a:t/>
            </a:r>
            <a:br>
              <a:rPr lang="en-IN" sz="900" dirty="0"/>
            </a:br>
            <a:r>
              <a:rPr lang="en-IN" sz="1800" b="1" dirty="0">
                <a:effectLst/>
                <a:latin typeface="Arial" panose="020B0604020202020204" pitchFamily="34" charset="0"/>
              </a:rPr>
              <a:t/>
            </a:r>
            <a:br>
              <a:rPr lang="en-IN" sz="1800" b="1" dirty="0">
                <a:effectLst/>
                <a:latin typeface="Arial" panose="020B0604020202020204" pitchFamily="34" charset="0"/>
              </a:rPr>
            </a:br>
            <a:r>
              <a:rPr lang="en-IN" sz="800" dirty="0"/>
              <a:t/>
            </a:r>
            <a:br>
              <a:rPr lang="en-IN" sz="800" dirty="0"/>
            </a:br>
            <a:r>
              <a:rPr lang="en-US" sz="1600" dirty="0"/>
              <a:t/>
            </a:r>
            <a:br>
              <a:rPr lang="en-US" sz="1600" dirty="0"/>
            </a:br>
            <a:endParaRPr lang="en-US" sz="1600" dirty="0"/>
          </a:p>
        </p:txBody>
      </p:sp>
      <p:pic>
        <p:nvPicPr>
          <p:cNvPr id="16" name="Content Placeholder 8">
            <a:extLst>
              <a:ext uri="{FF2B5EF4-FFF2-40B4-BE49-F238E27FC236}">
                <a16:creationId xmlns="" xmlns:a16="http://schemas.microsoft.com/office/drawing/2014/main" id="{F04C3748-2EF4-8BAA-94DC-4F70C1596BF8}"/>
              </a:ext>
            </a:extLst>
          </p:cNvPr>
          <p:cNvPicPr>
            <a:picLocks noGrp="1" noChangeAspect="1"/>
          </p:cNvPicPr>
          <p:nvPr>
            <p:ph idx="1"/>
          </p:nvPr>
        </p:nvPicPr>
        <p:blipFill>
          <a:blip r:embed="rId2"/>
          <a:stretch>
            <a:fillRect/>
          </a:stretch>
        </p:blipFill>
        <p:spPr>
          <a:xfrm>
            <a:off x="4141815" y="1472901"/>
            <a:ext cx="860371" cy="763383"/>
          </a:xfrm>
        </p:spPr>
      </p:pic>
    </p:spTree>
    <p:extLst>
      <p:ext uri="{BB962C8B-B14F-4D97-AF65-F5344CB8AC3E}">
        <p14:creationId xmlns="" xmlns:p14="http://schemas.microsoft.com/office/powerpoint/2010/main" val="3813332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Development of Health:</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lvl="0"/>
            <a:r>
              <a:rPr lang="en-IN" dirty="0"/>
              <a:t> The development of health is also an objective of Physical </a:t>
            </a:r>
            <a:r>
              <a:rPr lang="en-IN" dirty="0" err="1"/>
              <a:t>Edu</a:t>
            </a:r>
            <a:r>
              <a:rPr lang="en-IN" dirty="0"/>
              <a:t>. It educates on the prevention of communicable diseases.</a:t>
            </a:r>
          </a:p>
          <a:p>
            <a:pPr lvl="0"/>
            <a:r>
              <a:rPr lang="en-IN" dirty="0"/>
              <a:t>There are various programmes on recreation.</a:t>
            </a:r>
          </a:p>
          <a:p>
            <a:pPr lvl="0"/>
            <a:r>
              <a:rPr lang="en-IN" dirty="0"/>
              <a:t>The programmes of Physical </a:t>
            </a:r>
            <a:r>
              <a:rPr lang="en-IN" dirty="0" err="1"/>
              <a:t>Edu</a:t>
            </a:r>
            <a:r>
              <a:rPr lang="en-IN" dirty="0"/>
              <a:t>. in modern age help reduce anxiety, stress and tension up to a large extent, so that the individuals experience healthy living.</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 </a:t>
            </a:r>
            <a:endParaRPr lang="en-IN" dirty="0"/>
          </a:p>
        </p:txBody>
      </p:sp>
      <p:sp>
        <p:nvSpPr>
          <p:cNvPr id="3" name="Content Placeholder 2"/>
          <p:cNvSpPr>
            <a:spLocks noGrp="1"/>
          </p:cNvSpPr>
          <p:nvPr>
            <p:ph idx="1"/>
          </p:nvPr>
        </p:nvSpPr>
        <p:spPr/>
        <p:txBody>
          <a:bodyPr>
            <a:normAutofit/>
          </a:bodyPr>
          <a:lstStyle/>
          <a:p>
            <a:r>
              <a:rPr lang="en-IN" dirty="0" smtClean="0">
                <a:hlinkClick r:id="rId2"/>
              </a:rPr>
              <a:t>https://cbseeasynotes.com/index.php/2021/06/15/meaning-and-objectives-of-physical-education/</a:t>
            </a:r>
            <a:endParaRPr lang="en-IN" dirty="0" smtClean="0"/>
          </a:p>
          <a:p>
            <a:r>
              <a:rPr lang="en-IN" dirty="0" smtClean="0">
                <a:hlinkClick r:id="rId3"/>
              </a:rPr>
              <a:t>https://www.google.com/search?q=Aim++of+Physical+Education&amp;rlz=1C1CHNY_enIN1033IN1033</a:t>
            </a:r>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Aim and Objectives of Physical Education</a:t>
            </a:r>
            <a:endParaRPr lang="en-IN" dirty="0"/>
          </a:p>
        </p:txBody>
      </p:sp>
      <p:pic>
        <p:nvPicPr>
          <p:cNvPr id="5" name="Picture 4" descr="images.jpg"/>
          <p:cNvPicPr>
            <a:picLocks noChangeAspect="1"/>
          </p:cNvPicPr>
          <p:nvPr/>
        </p:nvPicPr>
        <p:blipFill>
          <a:blip r:embed="rId2"/>
          <a:stretch>
            <a:fillRect/>
          </a:stretch>
        </p:blipFill>
        <p:spPr>
          <a:xfrm>
            <a:off x="2214546" y="3643314"/>
            <a:ext cx="4500594" cy="257176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Aim of Physical Education</a:t>
            </a:r>
            <a:endParaRPr lang="en-IN" dirty="0"/>
          </a:p>
        </p:txBody>
      </p:sp>
      <p:sp>
        <p:nvSpPr>
          <p:cNvPr id="3" name="Content Placeholder 2"/>
          <p:cNvSpPr>
            <a:spLocks noGrp="1"/>
          </p:cNvSpPr>
          <p:nvPr>
            <p:ph idx="1"/>
          </p:nvPr>
        </p:nvSpPr>
        <p:spPr/>
        <p:txBody>
          <a:bodyPr>
            <a:normAutofit fontScale="85000" lnSpcReduction="20000"/>
          </a:bodyPr>
          <a:lstStyle/>
          <a:p>
            <a:r>
              <a:rPr lang="en-IN" dirty="0"/>
              <a:t>Physical Education is "education through the physical". It aims to develop students’ physical competence and knowledge of movement and safety, and their ability to use these to perform in a wide range of activities associated with the development of an active and healthy lifestyle. It also develops students’ confidence and generic skills, especially those of collaboration, communication, creativity, critical thinking and aesthetic appreciation. These, together with the nurturing of positive values and attitudes in PE, provide a good foundation for students’ lifelong and life-wide learning.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lstStyle/>
          <a:p>
            <a:r>
              <a:rPr lang="en-IN" dirty="0"/>
              <a:t>“The aim of Physical </a:t>
            </a:r>
            <a:r>
              <a:rPr lang="en-IN" dirty="0" smtClean="0"/>
              <a:t>Education. </a:t>
            </a:r>
            <a:r>
              <a:rPr lang="en-IN" dirty="0"/>
              <a:t>must be to make every child physically, mentally and emotionally fit and also to develop in him such personal and social qualities which will help him to live happily with others and build him up a good citizen”.</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OBJECTIVES OF PHYSICAL EDUCATION</a:t>
            </a:r>
            <a:endParaRPr lang="en-IN" dirty="0"/>
          </a:p>
        </p:txBody>
      </p:sp>
      <p:sp>
        <p:nvSpPr>
          <p:cNvPr id="3" name="Content Placeholder 2"/>
          <p:cNvSpPr>
            <a:spLocks noGrp="1"/>
          </p:cNvSpPr>
          <p:nvPr>
            <p:ph idx="1"/>
          </p:nvPr>
        </p:nvSpPr>
        <p:spPr/>
        <p:txBody>
          <a:bodyPr/>
          <a:lstStyle/>
          <a:p>
            <a:r>
              <a:rPr lang="en-IN" b="1" dirty="0"/>
              <a:t>Physical Development: </a:t>
            </a:r>
            <a:endParaRPr lang="en-IN" dirty="0"/>
          </a:p>
          <a:p>
            <a:pPr lvl="0"/>
            <a:r>
              <a:rPr lang="en-IN" dirty="0"/>
              <a:t>It leads to the development of our organ systems, such as circulatory system, respiratory system, nervous system, muscular system and digestive system.</a:t>
            </a:r>
          </a:p>
          <a:p>
            <a:pPr lvl="0"/>
            <a:r>
              <a:rPr lang="en-IN" dirty="0"/>
              <a:t>These systems witness growth in size, shape, efficiency, etc.</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Mental Development:</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85000" lnSpcReduction="10000"/>
          </a:bodyPr>
          <a:lstStyle/>
          <a:p>
            <a:pPr lvl="0"/>
            <a:r>
              <a:rPr lang="en-IN" dirty="0" smtClean="0"/>
              <a:t>The </a:t>
            </a:r>
            <a:r>
              <a:rPr lang="en-IN" dirty="0"/>
              <a:t>various physical activities of Physical </a:t>
            </a:r>
            <a:r>
              <a:rPr lang="en-IN" dirty="0" err="1"/>
              <a:t>Edu</a:t>
            </a:r>
            <a:r>
              <a:rPr lang="en-IN" dirty="0"/>
              <a:t>. programmes need alertness of mind, deep concentration and calculated movements.</a:t>
            </a:r>
          </a:p>
          <a:p>
            <a:pPr lvl="0"/>
            <a:r>
              <a:rPr lang="en-IN" dirty="0"/>
              <a:t>Physical activities sharpen the mind, which in turn is essential to perform various activities.</a:t>
            </a:r>
          </a:p>
          <a:p>
            <a:pPr lvl="0"/>
            <a:r>
              <a:rPr lang="en-IN" dirty="0"/>
              <a:t>Through participation in various activities, an individual learns to draw certain conclusions.</a:t>
            </a:r>
          </a:p>
          <a:p>
            <a:pPr lvl="0"/>
            <a:r>
              <a:rPr lang="en-IN" dirty="0"/>
              <a:t>He/ she is able to understand the new situations that he/she faces in the games.</a:t>
            </a:r>
          </a:p>
          <a:p>
            <a:pPr lvl="0"/>
            <a:r>
              <a:rPr lang="en-IN" dirty="0"/>
              <a:t>It enables him/her to take decisions independently. So, his/her mental development takes place.</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err="1" smtClean="0"/>
              <a:t>Neuro</a:t>
            </a:r>
            <a:r>
              <a:rPr lang="en-IN" b="1" dirty="0" smtClean="0"/>
              <a:t>-muscular Coordination:</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pPr lvl="0"/>
            <a:r>
              <a:rPr lang="en-IN" dirty="0" smtClean="0"/>
              <a:t>This </a:t>
            </a:r>
            <a:r>
              <a:rPr lang="en-IN" dirty="0"/>
              <a:t>objective is concerned with better relationship between nervous system and muscular system.</a:t>
            </a:r>
          </a:p>
          <a:p>
            <a:pPr lvl="0"/>
            <a:r>
              <a:rPr lang="en-IN" dirty="0"/>
              <a:t>The activities of Physical </a:t>
            </a:r>
            <a:r>
              <a:rPr lang="en-IN" dirty="0" err="1"/>
              <a:t>Edu</a:t>
            </a:r>
            <a:r>
              <a:rPr lang="en-IN" dirty="0"/>
              <a:t>. provide ample opportunities for the better </a:t>
            </a:r>
            <a:r>
              <a:rPr lang="en-IN" dirty="0" err="1"/>
              <a:t>neuro</a:t>
            </a:r>
            <a:r>
              <a:rPr lang="en-IN" dirty="0"/>
              <a:t>-muscular coordination.</a:t>
            </a:r>
          </a:p>
          <a:p>
            <a:pPr lvl="0"/>
            <a:r>
              <a:rPr lang="en-IN" dirty="0"/>
              <a:t>Good </a:t>
            </a:r>
            <a:r>
              <a:rPr lang="en-IN" dirty="0" err="1"/>
              <a:t>neuro</a:t>
            </a:r>
            <a:r>
              <a:rPr lang="en-IN" dirty="0"/>
              <a:t>-muscular coordination helps to keep off fatigue during vigorous activities.</a:t>
            </a:r>
          </a:p>
          <a:p>
            <a:pPr lvl="0"/>
            <a:r>
              <a:rPr lang="en-IN" dirty="0"/>
              <a:t>We can use our energy in a proper way if we have good </a:t>
            </a:r>
            <a:r>
              <a:rPr lang="en-IN" dirty="0" err="1"/>
              <a:t>neuro</a:t>
            </a:r>
            <a:r>
              <a:rPr lang="en-IN" dirty="0"/>
              <a:t>-muscular coordination.</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Social Development:</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lvl="0"/>
            <a:r>
              <a:rPr lang="en-IN" dirty="0" smtClean="0"/>
              <a:t>The</a:t>
            </a:r>
            <a:r>
              <a:rPr lang="en-IN" dirty="0"/>
              <a:t> programmes of Physical </a:t>
            </a:r>
            <a:r>
              <a:rPr lang="en-IN" dirty="0" err="1"/>
              <a:t>Edu</a:t>
            </a:r>
            <a:r>
              <a:rPr lang="en-IN" dirty="0"/>
              <a:t>. provide a number of ways to develop social qualities.</a:t>
            </a:r>
          </a:p>
          <a:p>
            <a:pPr lvl="0"/>
            <a:r>
              <a:rPr lang="en-IN" dirty="0"/>
              <a:t>Each and every individual wants to have leader-like qualities.</a:t>
            </a:r>
          </a:p>
          <a:p>
            <a:pPr lvl="0"/>
            <a:r>
              <a:rPr lang="en-IN" dirty="0"/>
              <a:t>Through physical activities, the players who belong to different places come closer to one another.</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Emotional Development:</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pPr lvl="0"/>
            <a:r>
              <a:rPr lang="en-IN" dirty="0" smtClean="0"/>
              <a:t>The </a:t>
            </a:r>
            <a:r>
              <a:rPr lang="en-IN" dirty="0"/>
              <a:t>emotional development of an individual is also the major objective of Physical </a:t>
            </a:r>
            <a:r>
              <a:rPr lang="en-IN" dirty="0" err="1"/>
              <a:t>Edu</a:t>
            </a:r>
            <a:r>
              <a:rPr lang="en-IN" dirty="0"/>
              <a:t>.</a:t>
            </a:r>
          </a:p>
          <a:p>
            <a:pPr lvl="0"/>
            <a:r>
              <a:rPr lang="en-IN" dirty="0"/>
              <a:t>Every individual has various types of emotions, viz., pleasure, hope, jealousy, hate, fear, stress, anger, wonder, lust, loneliness, etc.</a:t>
            </a:r>
          </a:p>
          <a:p>
            <a:pPr lvl="0"/>
            <a:r>
              <a:rPr lang="en-IN" dirty="0"/>
              <a:t> If an individual does not have appropriate control over these emotions, he/she becomes abnormal and uncontrollable.</a:t>
            </a:r>
          </a:p>
          <a:p>
            <a:pPr lvl="0"/>
            <a:r>
              <a:rPr lang="en-IN" dirty="0"/>
              <a:t>The emotions are vital for every individual but excess of these is always bad.</a:t>
            </a:r>
          </a:p>
          <a:p>
            <a:pPr lvl="0"/>
            <a:r>
              <a:rPr lang="en-IN" dirty="0"/>
              <a:t>The programmes of Physical </a:t>
            </a:r>
            <a:r>
              <a:rPr lang="en-IN" dirty="0" err="1"/>
              <a:t>Edu</a:t>
            </a:r>
            <a:r>
              <a:rPr lang="en-IN" dirty="0"/>
              <a:t>. help develop these emotions and also teach us to have proper control over our emotions.</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381</Words>
  <Application>Microsoft Office PowerPoint</Application>
  <PresentationFormat>On-screen Show (4:3)</PresentationFormat>
  <Paragraphs>37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KHATRA ADIBASI MAHAVIDYALAYA   P.O- Khatra,   Dist.-Bankura,  West Bengal, Pin-722140  Name of the Teacher- Monojit Mondal  Class- B.A. Program in Physical Education 1st  semester  Subject- Physical Education  Course : FOUNDATION AND HISTORY OF PHYSICAL EDUCATION  Topic- Aim and Objectives of Physical Education.   Session: 2017-18     </vt:lpstr>
      <vt:lpstr>Aim and Objectives of Physical Education</vt:lpstr>
      <vt:lpstr>Aim of Physical Education</vt:lpstr>
      <vt:lpstr>Slide 4</vt:lpstr>
      <vt:lpstr>OBJECTIVES OF PHYSICAL EDUCATION</vt:lpstr>
      <vt:lpstr>Mental Development: </vt:lpstr>
      <vt:lpstr>Neuro-muscular Coordination: </vt:lpstr>
      <vt:lpstr>Social Development: </vt:lpstr>
      <vt:lpstr>Emotional Development: </vt:lpstr>
      <vt:lpstr>Development of Health: </vt:lpstr>
      <vt:lpstr>Reference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P.O- Khatra,   Dist.-Bankura,  West Bengal, Pin-722140  Name of the Teacher- Monojit Mondal  Class- B.A. Program in Physical Education 1st  semester  Subject- Physical Education  Course : FOUNDATION AND HISTORY OF PHYSICAL EDUCATION  Topic- Aim and Objectives of Physical Education.   Session: 2017-18</dc:title>
  <dc:creator>user</dc:creator>
  <cp:lastModifiedBy>user</cp:lastModifiedBy>
  <cp:revision>3</cp:revision>
  <dcterms:created xsi:type="dcterms:W3CDTF">2023-01-18T07:29:56Z</dcterms:created>
  <dcterms:modified xsi:type="dcterms:W3CDTF">2023-01-18T07:59:21Z</dcterms:modified>
</cp:coreProperties>
</file>